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0"/>
  </p:notesMasterIdLst>
  <p:handoutMasterIdLst>
    <p:handoutMasterId r:id="rId41"/>
  </p:handoutMasterIdLst>
  <p:sldIdLst>
    <p:sldId id="394" r:id="rId4"/>
    <p:sldId id="395" r:id="rId5"/>
    <p:sldId id="582" r:id="rId6"/>
    <p:sldId id="583" r:id="rId7"/>
    <p:sldId id="584" r:id="rId8"/>
    <p:sldId id="585" r:id="rId9"/>
    <p:sldId id="586" r:id="rId10"/>
    <p:sldId id="588" r:id="rId11"/>
    <p:sldId id="578" r:id="rId12"/>
    <p:sldId id="579" r:id="rId13"/>
    <p:sldId id="580" r:id="rId14"/>
    <p:sldId id="589" r:id="rId15"/>
    <p:sldId id="591" r:id="rId16"/>
    <p:sldId id="590" r:id="rId17"/>
    <p:sldId id="592" r:id="rId18"/>
    <p:sldId id="581" r:id="rId19"/>
    <p:sldId id="587" r:id="rId20"/>
    <p:sldId id="594" r:id="rId21"/>
    <p:sldId id="595" r:id="rId22"/>
    <p:sldId id="596" r:id="rId23"/>
    <p:sldId id="597" r:id="rId24"/>
    <p:sldId id="598" r:id="rId25"/>
    <p:sldId id="599" r:id="rId26"/>
    <p:sldId id="602" r:id="rId27"/>
    <p:sldId id="603" r:id="rId28"/>
    <p:sldId id="600" r:id="rId29"/>
    <p:sldId id="606" r:id="rId30"/>
    <p:sldId id="601" r:id="rId31"/>
    <p:sldId id="607" r:id="rId32"/>
    <p:sldId id="604" r:id="rId33"/>
    <p:sldId id="605" r:id="rId34"/>
    <p:sldId id="608" r:id="rId35"/>
    <p:sldId id="421" r:id="rId36"/>
    <p:sldId id="442" r:id="rId37"/>
    <p:sldId id="352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95" autoAdjust="0"/>
  </p:normalViewPr>
  <p:slideViewPr>
    <p:cSldViewPr>
      <p:cViewPr>
        <p:scale>
          <a:sx n="80" d="100"/>
          <a:sy n="80" d="100"/>
        </p:scale>
        <p:origin x="754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05-Apr-16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05-Apr-16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05-Apr-16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05-Apr-16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05-Apr-16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deavr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5291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rnd.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08787" y="3282240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6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162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DateTime today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sz="2200" dirty="0"/>
              <a:t>;</a:t>
            </a: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sz="2200" dirty="0"/>
              <a:t>("Today is: " + today);</a:t>
            </a:r>
          </a:p>
          <a:p>
            <a:r>
              <a:rPr lang="en-US" sz="2200" dirty="0"/>
              <a:t>DateTime tomorrow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sz="2200" dirty="0"/>
              <a:t>(1);</a:t>
            </a:r>
          </a:p>
          <a:p>
            <a:r>
              <a:rPr lang="en-US" sz="2200" dirty="0"/>
              <a:t>Console.WriteLine("Tomorrow is: " + tomorrow);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double angleDegrees = 60;</a:t>
            </a:r>
          </a:p>
          <a:p>
            <a:r>
              <a:rPr lang="en-US" sz="2200" dirty="0"/>
              <a:t>double angleRadians = angleDegrees *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sz="2200" dirty="0"/>
              <a:t> / 180;</a:t>
            </a:r>
          </a:p>
          <a:p>
            <a:r>
              <a:rPr lang="en-US" sz="2200" dirty="0"/>
              <a:t>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sz="2200" dirty="0"/>
              <a:t>(angleRadians)); //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Random rnd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sz="2200" dirty="0"/>
              <a:t>;</a:t>
            </a:r>
          </a:p>
          <a:p>
            <a:r>
              <a:rPr lang="en-US" sz="2200" dirty="0"/>
              <a:t>Console.WriteLine("Random number = " +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2200" dirty="0"/>
              <a:t>(1,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/>
              <a:t>100));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WebClient webClient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sz="2200" dirty="0"/>
              <a:t>();</a:t>
            </a:r>
          </a:p>
          <a:p>
            <a:r>
              <a:rPr lang="en-US" sz="2200" dirty="0"/>
              <a:t>webClient.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sz="2200" dirty="0"/>
              <a:t>("http://www.introprogramming.info/wp-content/uploads/2015/10/Intro-CSharp-Book-v2015.pdf", "book.pdf");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sz="2200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492298"/>
            <a:ext cx="10667998" cy="42696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1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Random rnd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100" dirty="0"/>
              <a:t>();</a:t>
            </a:r>
          </a:p>
          <a:p>
            <a:r>
              <a:rPr lang="en-US" sz="3100" dirty="0"/>
              <a:t>for (int pos1 = 0; pos1 &lt; words.Length; pos1++)</a:t>
            </a:r>
          </a:p>
          <a:p>
            <a:r>
              <a:rPr lang="en-US" sz="3100" dirty="0"/>
              <a:t>{</a:t>
            </a:r>
          </a:p>
          <a:p>
            <a:r>
              <a:rPr lang="en-US" sz="3100" dirty="0"/>
              <a:t>   var pos2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100" dirty="0"/>
              <a:t>(words.Length);</a:t>
            </a:r>
          </a:p>
          <a:p>
            <a:r>
              <a:rPr lang="en-US" sz="3100" dirty="0"/>
              <a:t>   //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1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319526" y="4655348"/>
            <a:ext cx="3337486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727672"/>
            <a:ext cx="8938472" cy="688256"/>
          </a:xfrm>
        </p:spPr>
        <p:txBody>
          <a:bodyPr/>
          <a:lstStyle/>
          <a:p>
            <a:r>
              <a:rPr lang="en-US" dirty="0"/>
              <a:t>Bundle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3000" dirty="0"/>
              <a:t>…</a:t>
            </a:r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6012" y="1801027"/>
            <a:ext cx="2042086" cy="602452"/>
          </a:xfrm>
          <a:prstGeom prst="wedgeRoundRectCallout">
            <a:avLst>
              <a:gd name="adj1" fmla="val -66435"/>
              <a:gd name="adj2" fmla="val 35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694237" y="4123424"/>
            <a:ext cx="3304895" cy="1082180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13437" y="1889620"/>
            <a:ext cx="2847975" cy="1082180"/>
          </a:xfrm>
          <a:prstGeom prst="wedgeRoundRectCallout">
            <a:avLst>
              <a:gd name="adj1" fmla="val -62247"/>
              <a:gd name="adj2" fmla="val 547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(hold </a:t>
            </a:r>
            <a:r>
              <a:rPr lang="en-US" sz="2800" dirty="0">
                <a:solidFill>
                  <a:srgbClr val="FFFFFF"/>
                </a:solidFill>
              </a:rPr>
              <a:t>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two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CalcDistance(Point p1, Point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Using Objects and Classes</a:t>
            </a:r>
          </a:p>
          <a:p>
            <a:pPr lvl="0"/>
            <a:r>
              <a:rPr lang="en-US" dirty="0"/>
              <a:t>Using API Classes</a:t>
            </a:r>
          </a:p>
          <a:p>
            <a:pPr lvl="1"/>
            <a:r>
              <a:rPr lang="en-US" dirty="0"/>
              <a:t>Random Numbers</a:t>
            </a:r>
          </a:p>
          <a:p>
            <a:pPr lvl="1"/>
            <a:r>
              <a:rPr lang="en-US" dirty="0"/>
              <a:t>Date / Time Calculations</a:t>
            </a:r>
          </a:p>
          <a:p>
            <a:pPr lvl="1"/>
            <a:r>
              <a:rPr lang="en-US" dirty="0"/>
              <a:t>Download Files from Internet</a:t>
            </a:r>
          </a:p>
          <a:p>
            <a:pPr lvl="1"/>
            <a:r>
              <a:rPr lang="en-US" dirty="0"/>
              <a:t>Calculations with Big Integers</a:t>
            </a:r>
          </a:p>
          <a:p>
            <a:pPr lvl="0"/>
            <a:r>
              <a:rPr lang="en-US" dirty="0"/>
              <a:t>Defining Simple Classes</a:t>
            </a:r>
          </a:p>
          <a:p>
            <a:pPr lvl="1"/>
            <a:r>
              <a:rPr lang="en-US" dirty="0"/>
              <a:t>Bundle Fields 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1123950"/>
            <a:ext cx="10541378" cy="49736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Point p1 = ReadPoint();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implement ReadPoint()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Point p2 = ReadPoint();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var dist = CalcDistance(p1, p2);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Console.WriteLine("Distance: {0:f3}", dist);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var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var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331433"/>
            <a:ext cx="10693778" cy="45359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sz="2800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sz="2800" dirty="0"/>
              <a:t>();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var closestPoints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sz="2800" dirty="0"/>
              <a:t>(points);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Console.WriteLine("{0:f3}",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800" dirty="0"/>
              <a:t>(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   closestPoints[0], closestPoints[1]));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184403"/>
            <a:ext cx="1069377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r>
              <a:rPr lang="en-US" sz="2800" dirty="0"/>
              <a:t>   var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 for (int i = 0; i &lt; n; i++)</a:t>
            </a:r>
          </a:p>
          <a:p>
            <a:r>
              <a:rPr lang="en-US" sz="2800" dirty="0"/>
              <a:t> 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043552"/>
            <a:ext cx="10693778" cy="55304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var minDistance = double.MaxValue;</a:t>
            </a:r>
          </a:p>
          <a:p>
            <a:r>
              <a:rPr lang="en-US" sz="2300" dirty="0"/>
              <a:t>  Point[] closestTwoPoints = null;</a:t>
            </a:r>
          </a:p>
          <a:p>
            <a:r>
              <a:rPr lang="en-US" sz="2300" dirty="0"/>
              <a:t>  for (int p1 = 0; p1 &lt; points.Length; p1++)</a:t>
            </a:r>
          </a:p>
          <a:p>
            <a:r>
              <a:rPr lang="en-US" sz="2300" dirty="0"/>
              <a:t>    for (int p2 = p1 + 1; p2 &lt; points.Length; p2++)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var distance = CalcDistance(points[p1], points[p2]);</a:t>
            </a:r>
          </a:p>
          <a:p>
            <a:r>
              <a:rPr lang="en-US" sz="2300" dirty="0"/>
              <a:t>      if (distance &lt; minDistance)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  minDistance = distance;</a:t>
            </a:r>
          </a:p>
          <a:p>
            <a:r>
              <a:rPr lang="en-US" sz="2300" dirty="0"/>
              <a:t>        closestTwoPoints = new Point[] {</a:t>
            </a:r>
          </a:p>
          <a:p>
            <a:r>
              <a:rPr lang="en-US" sz="2300" dirty="0"/>
              <a:t>          points[p1], points[p2] };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}</a:t>
            </a:r>
          </a:p>
          <a:p>
            <a:r>
              <a:rPr lang="en-US" sz="2300" dirty="0"/>
              <a:t>  return closestTwoPoints;                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69155"/>
              <a:gd name="adj2" fmla="val 55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209800" cy="1538446"/>
          </a:xfrm>
          <a:prstGeom prst="wedgeRoundRectCallout">
            <a:avLst>
              <a:gd name="adj1" fmla="val -88119"/>
              <a:gd name="adj2" fmla="val 407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(r.Left &lt;= Left) &amp;&amp; (r.Right &gt;= Right) &amp;&amp;</a:t>
            </a:r>
          </a:p>
          <a:p>
            <a:r>
              <a:rPr lang="en-US" sz="2700" dirty="0"/>
              <a:t>      (r.Top &lt;= Top) &amp;&amp; (r.Bottom &gt;= Bottom);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ReadRectangle(), r2 = ReadRectangle();</a:t>
            </a:r>
          </a:p>
          <a:p>
            <a:r>
              <a:rPr lang="en-US" sz="2700" dirty="0"/>
              <a:t>Console.WriteLine(r1.IsInside(r2)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/>
              <a:t>Objects </a:t>
            </a:r>
            <a:r>
              <a:rPr lang="en-US" dirty="0"/>
              <a:t>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2484" y="5782264"/>
            <a:ext cx="11483128" cy="661839"/>
          </a:xfrm>
        </p:spPr>
        <p:txBody>
          <a:bodyPr/>
          <a:lstStyle/>
          <a:p>
            <a:r>
              <a:rPr lang="en-US" sz="3800" dirty="0"/>
              <a:t>What is Object? What is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2004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3886199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792814" y="44429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00136"/>
            <a:ext cx="10668000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class Sale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public string Town { get; set; }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500" dirty="0"/>
              <a:t>  public decimal Quantity { get; set; }</a:t>
            </a:r>
          </a:p>
          <a:p>
            <a:r>
              <a:rPr lang="en-US" sz="25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static Sale ReadSale()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var items = Console.ReadLine().Split(' ').ToArray();</a:t>
            </a:r>
          </a:p>
          <a:p>
            <a:r>
              <a:rPr lang="en-US" sz="2500" dirty="0"/>
              <a:t>  return new Sale() {</a:t>
            </a:r>
          </a:p>
          <a:p>
            <a:r>
              <a:rPr lang="en-US" sz="2500" dirty="0"/>
              <a:t>    Town = items[0],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500" dirty="0"/>
              <a:t>, Quantity = decimal.Parse(items[3])</a:t>
            </a:r>
          </a:p>
          <a:p>
            <a:r>
              <a:rPr lang="en-US" sz="2500" dirty="0"/>
              <a:t>  };</a:t>
            </a:r>
          </a:p>
          <a:p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ReadSales()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sales.Select(s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s.Town).Distinct().OrderBy(t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/>
              <a:t>foreach (var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salesByTown = sales.Where(s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.Select(s =&gt; s.Price * s.Quantity).Sum();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561012" y="2438400"/>
            <a:ext cx="5791200" cy="990600"/>
          </a:xfrm>
          <a:prstGeom prst="wedgeRoundRectCallout">
            <a:avLst>
              <a:gd name="adj1" fmla="val -60114"/>
              <a:gd name="adj2" fmla="val 464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Dictionary&lt;string,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dirty="0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object data and actions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665" y="1642825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836614" y="3038475"/>
            <a:ext cx="70103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d = new DateTime(1980, 6, 14);</a:t>
            </a:r>
          </a:p>
          <a:p>
            <a:r>
              <a:rPr lang="en-US" sz="2600" dirty="0"/>
              <a:t>Console.WriteLine(d.Year);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36614" y="4743450"/>
            <a:ext cx="701039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757325"/>
            <a:ext cx="2514600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98260" y="2514600"/>
            <a:ext cx="24247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4290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769592"/>
            <a:ext cx="99059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25540" y="4522445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structure for objects</a:t>
            </a:r>
          </a:p>
          <a:p>
            <a:pPr lvl="1"/>
            <a:r>
              <a:rPr lang="en-US" dirty="0"/>
              <a:t>Act as 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77074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206017"/>
            <a:ext cx="10682400" cy="51674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mariaAt18Months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at 18 months: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mariaAt18Months);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94612" y="4195912"/>
            <a:ext cx="3429000" cy="1519088"/>
          </a:xfrm>
          <a:prstGeom prst="wedgeRoundRectCallout">
            <a:avLst>
              <a:gd name="adj1" fmla="val -68574"/>
              <a:gd name="adj2" fmla="val -40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2216</Words>
  <Application>Microsoft Office PowerPoint</Application>
  <PresentationFormat>Custom</PresentationFormat>
  <Paragraphs>488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Objects and Classes</vt:lpstr>
      <vt:lpstr>Table of Contents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Problem: Closest Two Points</vt:lpstr>
      <vt:lpstr>Solution: Closest Two Points</vt:lpstr>
      <vt:lpstr>Solution: Closest Two Points (2)</vt:lpstr>
      <vt:lpstr>Solution: Closest Two Points (3)</vt:lpstr>
      <vt:lpstr>Class Operations</vt:lpstr>
      <vt:lpstr>Class Operations (2)</vt:lpstr>
      <vt:lpstr>Problem: Rectangle Position</vt:lpstr>
      <vt:lpstr>Defining Simple Classes</vt:lpstr>
      <vt:lpstr>Homework: Sales Report</vt:lpstr>
      <vt:lpstr>Solution: Sales Report</vt:lpstr>
      <vt:lpstr>Solution: Sales Report (2)</vt:lpstr>
      <vt:lpstr>Summary</vt:lpstr>
      <vt:lpstr>Objects and Classes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2016-04-06T16:38:25Z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